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sldIdLst>
    <p:sldId id="945" r:id="rId2"/>
    <p:sldId id="1020" r:id="rId3"/>
    <p:sldId id="1021" r:id="rId4"/>
    <p:sldId id="1022" r:id="rId5"/>
    <p:sldId id="1023" r:id="rId6"/>
    <p:sldId id="1024" r:id="rId7"/>
    <p:sldId id="1008" r:id="rId8"/>
    <p:sldId id="1007" r:id="rId9"/>
    <p:sldId id="1009" r:id="rId10"/>
    <p:sldId id="1010" r:id="rId11"/>
    <p:sldId id="1011" r:id="rId12"/>
    <p:sldId id="1013" r:id="rId13"/>
    <p:sldId id="1012" r:id="rId14"/>
    <p:sldId id="1014" r:id="rId15"/>
    <p:sldId id="1015" r:id="rId16"/>
    <p:sldId id="1016" r:id="rId17"/>
    <p:sldId id="1017" r:id="rId18"/>
    <p:sldId id="1018" r:id="rId19"/>
    <p:sldId id="1019" r:id="rId20"/>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CC00"/>
    <a:srgbClr val="00FF00"/>
    <a:srgbClr val="0AA676"/>
    <a:srgbClr val="32000C"/>
    <a:srgbClr val="CB6B30"/>
    <a:srgbClr val="E36243"/>
    <a:srgbClr val="FF4A7E"/>
    <a:srgbClr val="0B0B0B"/>
    <a:srgbClr val="234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0" autoAdjust="0"/>
    <p:restoredTop sz="89194" autoAdjust="0"/>
  </p:normalViewPr>
  <p:slideViewPr>
    <p:cSldViewPr>
      <p:cViewPr>
        <p:scale>
          <a:sx n="73" d="100"/>
          <a:sy n="73" d="100"/>
        </p:scale>
        <p:origin x="-396" y="174"/>
      </p:cViewPr>
      <p:guideLst>
        <p:guide orient="horz" pos="2160"/>
        <p:guide pos="2880"/>
      </p:guideLst>
    </p:cSldViewPr>
  </p:slideViewPr>
  <p:outlineViewPr>
    <p:cViewPr>
      <p:scale>
        <a:sx n="33" d="100"/>
        <a:sy n="33" d="100"/>
      </p:scale>
      <p:origin x="0" y="1534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359" tIns="46180" rIns="92359" bIns="4618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359" tIns="46180" rIns="92359" bIns="46180" rtlCol="0"/>
          <a:lstStyle>
            <a:lvl1pPr algn="r" fontAlgn="auto">
              <a:spcBef>
                <a:spcPts val="0"/>
              </a:spcBef>
              <a:spcAft>
                <a:spcPts val="0"/>
              </a:spcAft>
              <a:defRPr sz="1200">
                <a:latin typeface="+mn-lt"/>
              </a:defRPr>
            </a:lvl1pPr>
          </a:lstStyle>
          <a:p>
            <a:pPr>
              <a:defRPr/>
            </a:pPr>
            <a:fld id="{8B0CD970-CD09-4724-822C-C586AC9A7F99}" type="datetimeFigureOut">
              <a:rPr lang="en-US"/>
              <a:pPr>
                <a:defRPr/>
              </a:pPr>
              <a:t>11/21/2013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359" tIns="46180" rIns="92359" bIns="46180" rtlCol="0" anchor="ctr"/>
          <a:lstStyle/>
          <a:p>
            <a:pPr lvl="0"/>
            <a:endParaRPr lang="en-US" noProof="0" smtClean="0"/>
          </a:p>
        </p:txBody>
      </p:sp>
      <p:sp>
        <p:nvSpPr>
          <p:cNvPr id="5" name="Notes Placeholder 4"/>
          <p:cNvSpPr>
            <a:spLocks noGrp="1"/>
          </p:cNvSpPr>
          <p:nvPr>
            <p:ph type="body" sz="quarter" idx="3"/>
          </p:nvPr>
        </p:nvSpPr>
        <p:spPr>
          <a:xfrm>
            <a:off x="701040" y="4387140"/>
            <a:ext cx="5608320" cy="4156234"/>
          </a:xfrm>
          <a:prstGeom prst="rect">
            <a:avLst/>
          </a:prstGeom>
        </p:spPr>
        <p:txBody>
          <a:bodyPr vert="horz" lIns="92359" tIns="46180" rIns="92359" bIns="4618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670"/>
            <a:ext cx="3037840" cy="461804"/>
          </a:xfrm>
          <a:prstGeom prst="rect">
            <a:avLst/>
          </a:prstGeom>
        </p:spPr>
        <p:txBody>
          <a:bodyPr vert="horz" lIns="92359" tIns="46180" rIns="92359" bIns="4618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772670"/>
            <a:ext cx="3037840" cy="461804"/>
          </a:xfrm>
          <a:prstGeom prst="rect">
            <a:avLst/>
          </a:prstGeom>
        </p:spPr>
        <p:txBody>
          <a:bodyPr vert="horz" lIns="92359" tIns="46180" rIns="92359" bIns="46180" rtlCol="0" anchor="b"/>
          <a:lstStyle>
            <a:lvl1pPr algn="r" fontAlgn="auto">
              <a:spcBef>
                <a:spcPts val="0"/>
              </a:spcBef>
              <a:spcAft>
                <a:spcPts val="0"/>
              </a:spcAft>
              <a:defRPr sz="1200">
                <a:latin typeface="+mn-lt"/>
              </a:defRPr>
            </a:lvl1pPr>
          </a:lstStyle>
          <a:p>
            <a:pPr>
              <a:defRPr/>
            </a:pPr>
            <a:fld id="{A74F91C9-C3D1-4588-B28B-EA1D20341342}" type="slidenum">
              <a:rPr lang="en-US"/>
              <a:pPr>
                <a:defRPr/>
              </a:pPr>
              <a:t>‹#›</a:t>
            </a:fld>
            <a:endParaRPr lang="en-US"/>
          </a:p>
        </p:txBody>
      </p:sp>
    </p:spTree>
    <p:extLst>
      <p:ext uri="{BB962C8B-B14F-4D97-AF65-F5344CB8AC3E}">
        <p14:creationId xmlns:p14="http://schemas.microsoft.com/office/powerpoint/2010/main" val="4262930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1195388" y="692150"/>
            <a:ext cx="4619625" cy="3463925"/>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2E8B90B-E87A-4A88-9CB1-71A47E956C96}" type="slidenum">
              <a:rPr lang="en-US" smtClean="0">
                <a:solidFill>
                  <a:prstClr val="black"/>
                </a:solidFill>
              </a:rPr>
              <a:pPr>
                <a:def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470025"/>
          </a:xfrm>
        </p:spPr>
        <p:txBody>
          <a:bodyPr>
            <a:normAutofit/>
          </a:bodyPr>
          <a:lstStyle>
            <a:lvl1pPr algn="ctr">
              <a:defRPr sz="4000"/>
            </a:lvl1pPr>
          </a:lstStyle>
          <a:p>
            <a:r>
              <a:rPr lang="en-US" smtClean="0"/>
              <a:t>Click to edit Master title style</a:t>
            </a:r>
            <a:endParaRPr lang="en-US"/>
          </a:p>
        </p:txBody>
      </p:sp>
      <p:sp>
        <p:nvSpPr>
          <p:cNvPr id="3" name="Subtitle 2"/>
          <p:cNvSpPr>
            <a:spLocks noGrp="1"/>
          </p:cNvSpPr>
          <p:nvPr>
            <p:ph type="subTitle" idx="1"/>
          </p:nvPr>
        </p:nvSpPr>
        <p:spPr>
          <a:xfrm>
            <a:off x="1371600" y="335597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19C501E-B55B-444A-A72C-2B9F4B0B7BAB}" type="datetime1">
              <a:rPr lang="en-US" smtClean="0">
                <a:solidFill>
                  <a:prstClr val="black">
                    <a:tint val="75000"/>
                  </a:prstClr>
                </a:solidFill>
              </a:rPr>
              <a:t>11/21/2013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DAAC5D9-4D02-4355-9F81-DAACC891245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03FE38-4FD5-47B0-9AF9-D4963B8DEFB6}" type="datetime1">
              <a:rPr lang="en-US" smtClean="0">
                <a:solidFill>
                  <a:prstClr val="black">
                    <a:tint val="75000"/>
                  </a:prstClr>
                </a:solidFill>
              </a:rPr>
              <a:t>11/21/2013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874C39D-E774-4CE2-AD63-30B8EC54B83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B02B44-79EB-4D65-BDE3-FBAF74A58ED6}" type="datetime1">
              <a:rPr lang="en-US" smtClean="0">
                <a:solidFill>
                  <a:prstClr val="black">
                    <a:tint val="75000"/>
                  </a:prstClr>
                </a:solidFill>
              </a:rPr>
              <a:t>11/21/2013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9153CE7-5EAA-437E-987A-20949CA3E0C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lvl1pPr algn="l">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1"/>
            <a:ext cx="8229600" cy="5135563"/>
          </a:xfrm>
        </p:spPr>
        <p:txBody>
          <a:bodyPr>
            <a:normAutofit/>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0F51BC8-D0B1-4179-B800-F332771B6B9C}" type="datetime1">
              <a:rPr lang="en-US" smtClean="0">
                <a:solidFill>
                  <a:prstClr val="black">
                    <a:tint val="75000"/>
                  </a:prstClr>
                </a:solidFill>
              </a:rPr>
              <a:t>11/21/2013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DD8E536-C3BC-4AF8-BDAE-990257F1A01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63CF776-9CD1-44E5-A99B-64DE591C57D1}" type="datetime1">
              <a:rPr lang="en-US" smtClean="0">
                <a:solidFill>
                  <a:prstClr val="black">
                    <a:tint val="75000"/>
                  </a:prstClr>
                </a:solidFill>
              </a:rPr>
              <a:t>11/21/2013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A00F70D-592C-461E-A451-2ECB186765F3}"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676ACAF-72D2-4961-857E-D7B5F6FCF3C1}" type="datetime1">
              <a:rPr lang="en-US" smtClean="0">
                <a:solidFill>
                  <a:prstClr val="black">
                    <a:tint val="75000"/>
                  </a:prstClr>
                </a:solidFill>
              </a:rPr>
              <a:t>11/21/2013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E7F32F3-42F6-4BCC-A530-FA9ABF4AB6EC}"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D3C0A1A-5CE1-4ACF-97E5-643B782AB321}" type="datetime1">
              <a:rPr lang="en-US" smtClean="0">
                <a:solidFill>
                  <a:prstClr val="black">
                    <a:tint val="75000"/>
                  </a:prstClr>
                </a:solidFill>
              </a:rPr>
              <a:t>11/21/2013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471AB79-448B-4A22-B124-8CD52AE9430D}"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4EE9FCE-0E74-4EF9-9A70-8866743E7580}" type="datetime1">
              <a:rPr lang="en-US" smtClean="0">
                <a:solidFill>
                  <a:prstClr val="black">
                    <a:tint val="75000"/>
                  </a:prstClr>
                </a:solidFill>
              </a:rPr>
              <a:t>11/21/2013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9A8285D-4628-4143-ABC7-15BC7EFC2EA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8B6C01-F58D-4E39-8D67-785256AD7DC2}" type="datetime1">
              <a:rPr lang="en-US" smtClean="0">
                <a:solidFill>
                  <a:prstClr val="black">
                    <a:tint val="75000"/>
                  </a:prstClr>
                </a:solidFill>
              </a:rPr>
              <a:t>11/21/2013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98FF512-A535-4841-A8E3-7EA728EAFD1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78B8AA-7DEB-446D-BDB1-84795BAD9AF7}" type="datetime1">
              <a:rPr lang="en-US" smtClean="0">
                <a:solidFill>
                  <a:prstClr val="black">
                    <a:tint val="75000"/>
                  </a:prstClr>
                </a:solidFill>
              </a:rPr>
              <a:t>11/21/2013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EF5855C-4D77-44B0-9385-CA251612F09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4A1F1F-7787-4C44-9624-93928B4A8E2D}" type="datetime1">
              <a:rPr lang="en-US" smtClean="0">
                <a:solidFill>
                  <a:prstClr val="black">
                    <a:tint val="75000"/>
                  </a:prstClr>
                </a:solidFill>
              </a:rPr>
              <a:t>11/21/2013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D53F802-CDCB-4EA6-8A17-12F0E9CED9F7}"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0668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09F18CA-56B6-4BF5-B045-E5378351954B}" type="datetime1">
              <a:rPr lang="en-US" smtClean="0">
                <a:solidFill>
                  <a:prstClr val="black">
                    <a:tint val="75000"/>
                  </a:prstClr>
                </a:solidFill>
              </a:rPr>
              <a:t>11/21/2013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9AAC96C-50B8-4C85-A244-73E2179D9781}"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914400" y="76200"/>
            <a:ext cx="7086600" cy="1143000"/>
          </a:xfrm>
          <a:prstGeom prst="rect">
            <a:avLst/>
          </a:prstGeom>
          <a:solidFill>
            <a:schemeClr val="bg1">
              <a:alpha val="20000"/>
            </a:schemeClr>
          </a:solidFill>
          <a:ln w="9525">
            <a:noFill/>
            <a:miter lim="800000"/>
            <a:headEnd/>
            <a:tailEnd/>
          </a:ln>
        </p:spPr>
        <p:txBody>
          <a:bodyPr vert="horz" wrap="square" lIns="91440" tIns="45720" rIns="91440" bIns="45720" numCol="1" anchor="ctr" anchorCtr="0" compatLnSpc="1">
            <a:prstTxWarp prst="textNoShape">
              <a:avLst/>
            </a:prstTxWarp>
            <a:normAutofit/>
          </a:bodyPr>
          <a:lstStyle/>
          <a:p>
            <a:pPr algn="ctr">
              <a:defRPr/>
            </a:pPr>
            <a:r>
              <a:rPr lang="en-US" sz="4000" dirty="0" smtClean="0">
                <a:solidFill>
                  <a:prstClr val="black"/>
                </a:solidFill>
                <a:latin typeface="Calibri"/>
              </a:rPr>
              <a:t>State Diagrams</a:t>
            </a:r>
          </a:p>
        </p:txBody>
      </p:sp>
      <p:sp>
        <p:nvSpPr>
          <p:cNvPr id="9" name="Subtitle 2"/>
          <p:cNvSpPr txBox="1">
            <a:spLocks/>
          </p:cNvSpPr>
          <p:nvPr/>
        </p:nvSpPr>
        <p:spPr bwMode="auto">
          <a:xfrm>
            <a:off x="1066800" y="5715000"/>
            <a:ext cx="7315200" cy="1066800"/>
          </a:xfrm>
          <a:prstGeom prst="rect">
            <a:avLst/>
          </a:prstGeom>
          <a:solidFill>
            <a:schemeClr val="bg1">
              <a:alpha val="20000"/>
            </a:schemeClr>
          </a:solid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20000"/>
              </a:spcBef>
              <a:buFont typeface="Arial" charset="0"/>
              <a:buNone/>
              <a:defRPr/>
            </a:pPr>
            <a:r>
              <a:rPr lang="en-US" sz="2800" dirty="0" smtClean="0">
                <a:solidFill>
                  <a:prstClr val="black"/>
                </a:solidFill>
                <a:latin typeface="Calibri"/>
              </a:rPr>
              <a:t>Discrete Structures (CS 173)</a:t>
            </a:r>
          </a:p>
          <a:p>
            <a:pPr algn="ctr">
              <a:spcBef>
                <a:spcPct val="20000"/>
              </a:spcBef>
              <a:buFont typeface="Arial" charset="0"/>
              <a:buNone/>
              <a:defRPr/>
            </a:pPr>
            <a:r>
              <a:rPr lang="en-US" sz="2800" dirty="0" smtClean="0">
                <a:solidFill>
                  <a:prstClr val="black"/>
                </a:solidFill>
                <a:latin typeface="Calibri"/>
              </a:rPr>
              <a:t>Madhusudan Parthasarathy, </a:t>
            </a:r>
            <a:r>
              <a:rPr lang="en-US" sz="2800" dirty="0" smtClean="0">
                <a:solidFill>
                  <a:prstClr val="black"/>
                </a:solidFill>
                <a:latin typeface="Calibri"/>
              </a:rPr>
              <a:t>University of Illinois</a:t>
            </a:r>
          </a:p>
        </p:txBody>
      </p:sp>
      <p:sp>
        <p:nvSpPr>
          <p:cNvPr id="3" name="Slide Number Placeholder 2"/>
          <p:cNvSpPr>
            <a:spLocks noGrp="1"/>
          </p:cNvSpPr>
          <p:nvPr>
            <p:ph type="sldNum" sz="quarter" idx="12"/>
          </p:nvPr>
        </p:nvSpPr>
        <p:spPr/>
        <p:txBody>
          <a:bodyPr/>
          <a:lstStyle/>
          <a:p>
            <a:pPr>
              <a:defRPr/>
            </a:pPr>
            <a:fld id="{ADAAC5D9-4D02-4355-9F81-DAACC891245E}" type="slidenum">
              <a:rPr lang="en-US" smtClean="0">
                <a:solidFill>
                  <a:prstClr val="black">
                    <a:tint val="75000"/>
                  </a:prstClr>
                </a:solidFill>
              </a:rPr>
              <a:pPr>
                <a:defRPr/>
              </a:pPr>
              <a:t>1</a:t>
            </a:fld>
            <a:endParaRPr lang="en-US">
              <a:solidFill>
                <a:prstClr val="black">
                  <a:tint val="75000"/>
                </a:prstClr>
              </a:solidFill>
            </a:endParaRPr>
          </a:p>
        </p:txBody>
      </p:sp>
      <p:pic>
        <p:nvPicPr>
          <p:cNvPr id="3076" name="Picture 4" descr="Frogger P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0773" y="1219200"/>
            <a:ext cx="3302453" cy="4403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021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 functions and state diagrams</a:t>
            </a:r>
            <a:endParaRPr lang="en-US" dirty="0"/>
          </a:p>
        </p:txBody>
      </p:sp>
      <p:sp>
        <p:nvSpPr>
          <p:cNvPr id="3" name="Content Placeholder 2"/>
          <p:cNvSpPr>
            <a:spLocks noGrp="1"/>
          </p:cNvSpPr>
          <p:nvPr>
            <p:ph idx="1"/>
          </p:nvPr>
        </p:nvSpPr>
        <p:spPr/>
        <p:txBody>
          <a:bodyPr>
            <a:noAutofit/>
          </a:bodyPr>
          <a:lstStyle/>
          <a:p>
            <a:pPr marL="0" indent="0">
              <a:buNone/>
            </a:pPr>
            <a:r>
              <a:rPr lang="en-US" sz="2000" b="1" dirty="0" smtClean="0"/>
              <a:t>States: </a:t>
            </a:r>
            <a:r>
              <a:rPr lang="en-US" sz="2000" dirty="0" smtClean="0"/>
              <a:t>Village, Rock, Snake, Chasm, Gold, Desert</a:t>
            </a:r>
          </a:p>
          <a:p>
            <a:pPr marL="0" indent="0">
              <a:buNone/>
            </a:pPr>
            <a:r>
              <a:rPr lang="en-US" sz="2000" b="1" dirty="0" smtClean="0"/>
              <a:t>Transitions:  </a:t>
            </a:r>
          </a:p>
          <a:p>
            <a:pPr marL="0" indent="0">
              <a:buNone/>
            </a:pPr>
            <a:r>
              <a:rPr lang="en-US" sz="2000" dirty="0" smtClean="0"/>
              <a:t>(Village, North) </a:t>
            </a:r>
            <a:r>
              <a:rPr lang="en-US" sz="2000" dirty="0" smtClean="0">
                <a:sym typeface="Wingdings" pitchFamily="2" charset="2"/>
              </a:rPr>
              <a:t> Desert</a:t>
            </a:r>
          </a:p>
          <a:p>
            <a:pPr marL="0" indent="0">
              <a:buNone/>
            </a:pPr>
            <a:r>
              <a:rPr lang="en-US" sz="2000" dirty="0" smtClean="0">
                <a:sym typeface="Wingdings" pitchFamily="2" charset="2"/>
              </a:rPr>
              <a:t>(Village, East)  Snake</a:t>
            </a:r>
          </a:p>
          <a:p>
            <a:pPr marL="0" indent="0">
              <a:buNone/>
            </a:pPr>
            <a:r>
              <a:rPr lang="en-US" sz="2000" dirty="0" smtClean="0"/>
              <a:t>(Desert, South) </a:t>
            </a:r>
            <a:r>
              <a:rPr lang="en-US" sz="2000" dirty="0" smtClean="0">
                <a:sym typeface="Wingdings" pitchFamily="2" charset="2"/>
              </a:rPr>
              <a:t> Village</a:t>
            </a:r>
          </a:p>
          <a:p>
            <a:pPr marL="0" indent="0">
              <a:buNone/>
            </a:pPr>
            <a:r>
              <a:rPr lang="en-US" sz="2000" dirty="0" smtClean="0"/>
              <a:t>(Desert, East) </a:t>
            </a:r>
            <a:r>
              <a:rPr lang="en-US" sz="2000" dirty="0" smtClean="0">
                <a:sym typeface="Wingdings" pitchFamily="2" charset="2"/>
              </a:rPr>
              <a:t> Rock</a:t>
            </a:r>
          </a:p>
          <a:p>
            <a:pPr marL="0" indent="0">
              <a:buNone/>
            </a:pPr>
            <a:r>
              <a:rPr lang="en-US" sz="2000" dirty="0" smtClean="0">
                <a:sym typeface="Wingdings" pitchFamily="2" charset="2"/>
              </a:rPr>
              <a:t>(Rock, West)  Desert</a:t>
            </a:r>
          </a:p>
          <a:p>
            <a:pPr marL="0" indent="0">
              <a:buNone/>
            </a:pPr>
            <a:r>
              <a:rPr lang="en-US" sz="2000" dirty="0" smtClean="0">
                <a:sym typeface="Wingdings" pitchFamily="2" charset="2"/>
              </a:rPr>
              <a:t>(Snake, West)Village</a:t>
            </a:r>
          </a:p>
          <a:p>
            <a:pPr marL="0" indent="0">
              <a:buNone/>
            </a:pPr>
            <a:r>
              <a:rPr lang="en-US" sz="2000" dirty="0" smtClean="0">
                <a:sym typeface="Wingdings" pitchFamily="2" charset="2"/>
              </a:rPr>
              <a:t>(Snake, East)  Chasm</a:t>
            </a:r>
          </a:p>
          <a:p>
            <a:pPr marL="0" indent="0">
              <a:buNone/>
            </a:pPr>
            <a:r>
              <a:rPr lang="en-US" sz="2000" dirty="0" smtClean="0">
                <a:sym typeface="Wingdings" pitchFamily="2" charset="2"/>
              </a:rPr>
              <a:t>(Snake, South)  Gold</a:t>
            </a:r>
          </a:p>
          <a:p>
            <a:pPr marL="0" indent="0">
              <a:buNone/>
            </a:pPr>
            <a:r>
              <a:rPr lang="en-US" sz="2000" dirty="0" smtClean="0">
                <a:sym typeface="Wingdings" pitchFamily="2" charset="2"/>
              </a:rPr>
              <a:t>(Gold, North)Snake</a:t>
            </a:r>
          </a:p>
          <a:p>
            <a:pPr marL="0" indent="0">
              <a:buNone/>
            </a:pPr>
            <a:endParaRPr lang="en-US" sz="2000" dirty="0" smtClean="0">
              <a:sym typeface="Wingdings" pitchFamily="2" charset="2"/>
            </a:endParaRPr>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10</a:t>
            </a:fld>
            <a:endParaRPr lang="en-US">
              <a:solidFill>
                <a:prstClr val="black">
                  <a:tint val="75000"/>
                </a:prstClr>
              </a:solidFill>
            </a:endParaRPr>
          </a:p>
        </p:txBody>
      </p:sp>
    </p:spTree>
    <p:extLst>
      <p:ext uri="{BB962C8B-B14F-4D97-AF65-F5344CB8AC3E}">
        <p14:creationId xmlns:p14="http://schemas.microsoft.com/office/powerpoint/2010/main" val="788493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 functions and state diagrams</a:t>
            </a:r>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11</a:t>
            </a:fld>
            <a:endParaRPr lang="en-US">
              <a:solidFill>
                <a:prstClr val="black">
                  <a:tint val="75000"/>
                </a:prstClr>
              </a:solidFill>
            </a:endParaRPr>
          </a:p>
        </p:txBody>
      </p:sp>
      <p:pic>
        <p:nvPicPr>
          <p:cNvPr id="5122" name="Picture 2" descr="http://www.abandonia.com/files/games/1056/Adventure%20in%20Serenia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126671"/>
            <a:ext cx="19050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abandonia.com/files/games/1056/Adventure%20in%20Serenia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8880" y="2590800"/>
            <a:ext cx="195072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www.abandonia.com/files/games/1056/Adventure%20in%20Serenia_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3437" y="4114800"/>
            <a:ext cx="1956163" cy="122260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flipH="1">
            <a:off x="6246223" y="5347505"/>
            <a:ext cx="3383281" cy="369332"/>
          </a:xfrm>
          <a:prstGeom prst="rect">
            <a:avLst/>
          </a:prstGeom>
          <a:noFill/>
        </p:spPr>
        <p:txBody>
          <a:bodyPr wrap="square" rtlCol="0">
            <a:spAutoFit/>
          </a:bodyPr>
          <a:lstStyle/>
          <a:p>
            <a:r>
              <a:rPr lang="en-US" dirty="0" smtClean="0"/>
              <a:t>Adventures in </a:t>
            </a:r>
            <a:r>
              <a:rPr lang="en-US" dirty="0" err="1" smtClean="0"/>
              <a:t>Serenia</a:t>
            </a:r>
            <a:endParaRPr lang="en-US" dirty="0"/>
          </a:p>
        </p:txBody>
      </p:sp>
      <p:sp>
        <p:nvSpPr>
          <p:cNvPr id="6" name="TextBox 5"/>
          <p:cNvSpPr txBox="1"/>
          <p:nvPr/>
        </p:nvSpPr>
        <p:spPr>
          <a:xfrm>
            <a:off x="304799" y="1371600"/>
            <a:ext cx="5410201" cy="5047536"/>
          </a:xfrm>
          <a:prstGeom prst="rect">
            <a:avLst/>
          </a:prstGeom>
          <a:noFill/>
        </p:spPr>
        <p:txBody>
          <a:bodyPr wrap="square" rtlCol="0">
            <a:spAutoFit/>
          </a:bodyPr>
          <a:lstStyle/>
          <a:p>
            <a:r>
              <a:rPr lang="en-US" sz="1400" b="1" dirty="0" smtClean="0"/>
              <a:t>Input sequence to beat the game</a:t>
            </a:r>
            <a:r>
              <a:rPr lang="en-US" sz="1400" dirty="0" smtClean="0"/>
              <a:t>: </a:t>
            </a:r>
            <a:r>
              <a:rPr lang="en-US" sz="1400" dirty="0"/>
              <a:t>N, E, E, E, E, N, E, N, W, GET ROCK, N, W, N, W, N, W, N, THROW ROCK, N, DRINK WATER, E, GET STICK, THROW STICK, W, N, THROW STICK, LOOK HOLE, GET NOTE, N, W, LIFT ROCK, N, GET NOTE, E, GET LOCKET, E, E, S, W, W, LOOK HOLE, GET CRACKER, E, N, N, W, N, W, N, SAY HOCUS, N, GO HOUSE, GET APPLE, W, N, LOOK GNOME, N, E, SAY HISS, GO CREVICE, S, S, S, GET BREAD, GET LOCKET, GET CRACKER, UNLOCK DOOR, OPEN DOOR, GO DOOR, U, GO HOLE, N, E, S, GIVE CRACKER, GET VIAL, N, W, S, W, W, THROW BREAD, N, GET ROPE, GO BOAT USE BLANKET, N, N, DRINK WATER, N, E, E, E, GO BEACH, N, N, E, GET ANCHOR, W, TIE ROPE, TO ANCHOR, THROW ANCHOR, UP, GET SHOVEL, DOWN, S, S, DIG X, LOOK TREASURE, GRAB CHEST, LEAVE, E, N, W, GO CAVE, OPEN CHEST, LOOK CHEST, GET HARP, N, E, N, DRINK VIAL, FLY NORTH, N, GET RING, N, W, FOLLOW RAINBOW, GET COIN, N, SAY LUCY, W, W, N, GO CAVE, GET ALL, N, S, W, PLAY HARP, N, N, BUY HORN, N, N, BLOW HORN, N, U, E, OPEN CLOSET, LOOK CLOSET, GET SHOES, LOOK SHOES, W, D, W, W, LOOK THRONE, THROW APPLE, N, E, LOOK CABINET, PICK LOCK, WITH KNIFE, OPEN DOOR, E, U, D, U, WEAR RING, RUB RING, D, E, KISS FROG, WEAR SHOES, SAY WHOOSH </a:t>
            </a:r>
          </a:p>
        </p:txBody>
      </p:sp>
    </p:spTree>
    <p:extLst>
      <p:ext uri="{BB962C8B-B14F-4D97-AF65-F5344CB8AC3E}">
        <p14:creationId xmlns:p14="http://schemas.microsoft.com/office/powerpoint/2010/main" val="1860550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NAND diagram</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12</a:t>
            </a:fld>
            <a:endParaRPr lang="en-US">
              <a:solidFill>
                <a:prstClr val="black">
                  <a:tint val="75000"/>
                </a:prstClr>
              </a:solidFill>
            </a:endParaRPr>
          </a:p>
        </p:txBody>
      </p:sp>
    </p:spTree>
    <p:extLst>
      <p:ext uri="{BB962C8B-B14F-4D97-AF65-F5344CB8AC3E}">
        <p14:creationId xmlns:p14="http://schemas.microsoft.com/office/powerpoint/2010/main" val="685082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Frogger</a:t>
            </a:r>
            <a:endParaRPr lang="en-US" dirty="0"/>
          </a:p>
        </p:txBody>
      </p:sp>
      <p:sp>
        <p:nvSpPr>
          <p:cNvPr id="3" name="Content Placeholder 2"/>
          <p:cNvSpPr>
            <a:spLocks noGrp="1"/>
          </p:cNvSpPr>
          <p:nvPr>
            <p:ph idx="1"/>
          </p:nvPr>
        </p:nvSpPr>
        <p:spPr/>
        <p:txBody>
          <a:bodyPr/>
          <a:lstStyle/>
          <a:p>
            <a:pPr marL="0" indent="0">
              <a:buNone/>
            </a:pPr>
            <a:r>
              <a:rPr lang="en-US" dirty="0" smtClean="0"/>
              <a:t>Strategy to cross road</a:t>
            </a:r>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13</a:t>
            </a:fld>
            <a:endParaRPr lang="en-US">
              <a:solidFill>
                <a:prstClr val="black">
                  <a:tint val="75000"/>
                </a:prstClr>
              </a:solidFill>
            </a:endParaRPr>
          </a:p>
        </p:txBody>
      </p:sp>
      <p:pic>
        <p:nvPicPr>
          <p:cNvPr id="5" name="Picture 4" descr="Frogger Pa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838200"/>
            <a:ext cx="2457449"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68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14</a:t>
            </a:fld>
            <a:endParaRPr lang="en-US">
              <a:solidFill>
                <a:prstClr val="black">
                  <a:tint val="75000"/>
                </a:prstClr>
              </a:solidFill>
            </a:endParaRPr>
          </a:p>
        </p:txBody>
      </p:sp>
    </p:spTree>
    <p:extLst>
      <p:ext uri="{BB962C8B-B14F-4D97-AF65-F5344CB8AC3E}">
        <p14:creationId xmlns:p14="http://schemas.microsoft.com/office/powerpoint/2010/main" val="3267771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15</a:t>
            </a:fld>
            <a:endParaRPr lang="en-US">
              <a:solidFill>
                <a:prstClr val="black">
                  <a:tint val="75000"/>
                </a:prstClr>
              </a:solidFill>
            </a:endParaRPr>
          </a:p>
        </p:txBody>
      </p:sp>
    </p:spTree>
    <p:extLst>
      <p:ext uri="{BB962C8B-B14F-4D97-AF65-F5344CB8AC3E}">
        <p14:creationId xmlns:p14="http://schemas.microsoft.com/office/powerpoint/2010/main" val="3515482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16</a:t>
            </a:fld>
            <a:endParaRPr lang="en-US">
              <a:solidFill>
                <a:prstClr val="black">
                  <a:tint val="75000"/>
                </a:prstClr>
              </a:solidFill>
            </a:endParaRPr>
          </a:p>
        </p:txBody>
      </p:sp>
    </p:spTree>
    <p:extLst>
      <p:ext uri="{BB962C8B-B14F-4D97-AF65-F5344CB8AC3E}">
        <p14:creationId xmlns:p14="http://schemas.microsoft.com/office/powerpoint/2010/main" val="3229338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17</a:t>
            </a:fld>
            <a:endParaRPr lang="en-US">
              <a:solidFill>
                <a:prstClr val="black">
                  <a:tint val="75000"/>
                </a:prstClr>
              </a:solidFill>
            </a:endParaRPr>
          </a:p>
        </p:txBody>
      </p:sp>
    </p:spTree>
    <p:extLst>
      <p:ext uri="{BB962C8B-B14F-4D97-AF65-F5344CB8AC3E}">
        <p14:creationId xmlns:p14="http://schemas.microsoft.com/office/powerpoint/2010/main" val="3785918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18</a:t>
            </a:fld>
            <a:endParaRPr lang="en-US">
              <a:solidFill>
                <a:prstClr val="black">
                  <a:tint val="75000"/>
                </a:prstClr>
              </a:solidFill>
            </a:endParaRPr>
          </a:p>
        </p:txBody>
      </p:sp>
    </p:spTree>
    <p:extLst>
      <p:ext uri="{BB962C8B-B14F-4D97-AF65-F5344CB8AC3E}">
        <p14:creationId xmlns:p14="http://schemas.microsoft.com/office/powerpoint/2010/main" val="1250920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19</a:t>
            </a:fld>
            <a:endParaRPr lang="en-US">
              <a:solidFill>
                <a:prstClr val="black">
                  <a:tint val="75000"/>
                </a:prstClr>
              </a:solidFill>
            </a:endParaRPr>
          </a:p>
        </p:txBody>
      </p:sp>
    </p:spTree>
    <p:extLst>
      <p:ext uri="{BB962C8B-B14F-4D97-AF65-F5344CB8AC3E}">
        <p14:creationId xmlns:p14="http://schemas.microsoft.com/office/powerpoint/2010/main" val="364323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3: Dec 3 in class</a:t>
            </a:r>
            <a:endParaRPr lang="en-US" dirty="0"/>
          </a:p>
        </p:txBody>
      </p:sp>
      <p:sp>
        <p:nvSpPr>
          <p:cNvPr id="3" name="Content Placeholder 2"/>
          <p:cNvSpPr>
            <a:spLocks noGrp="1"/>
          </p:cNvSpPr>
          <p:nvPr>
            <p:ph idx="1"/>
          </p:nvPr>
        </p:nvSpPr>
        <p:spPr/>
        <p:txBody>
          <a:bodyPr/>
          <a:lstStyle/>
          <a:p>
            <a:pPr marL="0" indent="0">
              <a:buNone/>
            </a:pPr>
            <a:r>
              <a:rPr lang="en-US" sz="2800" dirty="0" smtClean="0"/>
              <a:t>Skills list on website.</a:t>
            </a:r>
          </a:p>
          <a:p>
            <a:pPr marL="0" indent="0">
              <a:buNone/>
            </a:pPr>
            <a:r>
              <a:rPr lang="en-US" sz="2800" dirty="0"/>
              <a:t> </a:t>
            </a:r>
            <a:r>
              <a:rPr lang="en-US" sz="2800" dirty="0" smtClean="0"/>
              <a:t>  (does not include state-diagrams)</a:t>
            </a:r>
          </a:p>
          <a:p>
            <a:pPr marL="0" indent="0">
              <a:buNone/>
            </a:pPr>
            <a:endParaRPr lang="en-US" sz="2800" dirty="0" smtClean="0"/>
          </a:p>
          <a:p>
            <a:pPr marL="0" indent="0">
              <a:buNone/>
            </a:pPr>
            <a:r>
              <a:rPr lang="en-US" sz="2800" dirty="0" smtClean="0"/>
              <a:t>Review problems with solutions.</a:t>
            </a:r>
          </a:p>
          <a:p>
            <a:pPr marL="0" indent="0">
              <a:buNone/>
            </a:pPr>
            <a:r>
              <a:rPr lang="en-US" sz="2800" dirty="0" smtClean="0"/>
              <a:t>  (more will arrive soon on Moodle)</a:t>
            </a:r>
          </a:p>
          <a:p>
            <a:pPr marL="0" indent="0">
              <a:buNone/>
            </a:pPr>
            <a:endParaRPr lang="en-US" sz="2400" dirty="0"/>
          </a:p>
          <a:p>
            <a:pPr marL="0" indent="0">
              <a:buNone/>
            </a:pPr>
            <a:r>
              <a:rPr lang="en-US" dirty="0" smtClean="0"/>
              <a:t>This week discussion section:</a:t>
            </a:r>
          </a:p>
          <a:p>
            <a:pPr marL="0" indent="0">
              <a:buNone/>
            </a:pPr>
            <a:r>
              <a:rPr lang="en-US" dirty="0"/>
              <a:t>	</a:t>
            </a:r>
            <a:r>
              <a:rPr lang="en-US" dirty="0" smtClean="0"/>
              <a:t>Exam review.</a:t>
            </a:r>
          </a:p>
          <a:p>
            <a:pPr marL="0" indent="0">
              <a:buNone/>
            </a:pPr>
            <a:r>
              <a:rPr lang="en-US" dirty="0"/>
              <a:t>	</a:t>
            </a:r>
            <a:r>
              <a:rPr lang="en-US" dirty="0" smtClean="0"/>
              <a:t>Common mistakes in Midterm 2</a:t>
            </a:r>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2</a:t>
            </a:fld>
            <a:endParaRPr lang="en-US">
              <a:solidFill>
                <a:prstClr val="black">
                  <a:tint val="75000"/>
                </a:prstClr>
              </a:solidFill>
            </a:endParaRPr>
          </a:p>
        </p:txBody>
      </p:sp>
    </p:spTree>
    <p:extLst>
      <p:ext uri="{BB962C8B-B14F-4D97-AF65-F5344CB8AC3E}">
        <p14:creationId xmlns:p14="http://schemas.microsoft.com/office/powerpoint/2010/main" val="796162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 in midterm 2</a:t>
            </a:r>
            <a:endParaRPr lang="en-US" dirty="0"/>
          </a:p>
        </p:txBody>
      </p:sp>
      <p:sp>
        <p:nvSpPr>
          <p:cNvPr id="3" name="Content Placeholder 2"/>
          <p:cNvSpPr>
            <a:spLocks noGrp="1"/>
          </p:cNvSpPr>
          <p:nvPr>
            <p:ph idx="1"/>
          </p:nvPr>
        </p:nvSpPr>
        <p:spPr>
          <a:xfrm>
            <a:off x="457200" y="990601"/>
            <a:ext cx="8229600" cy="5714999"/>
          </a:xfrm>
        </p:spPr>
        <p:txBody>
          <a:bodyPr>
            <a:normAutofit/>
          </a:bodyPr>
          <a:lstStyle/>
          <a:p>
            <a:r>
              <a:rPr lang="en-US" dirty="0"/>
              <a:t>Problem 3(a): Unrolling </a:t>
            </a:r>
            <a:r>
              <a:rPr lang="en-US" dirty="0" smtClean="0"/>
              <a:t>functions.</a:t>
            </a:r>
          </a:p>
          <a:p>
            <a:pPr marL="0" indent="0">
              <a:buNone/>
            </a:pPr>
            <a:r>
              <a:rPr lang="en-US" sz="2400" dirty="0" smtClean="0"/>
              <a:t>Many </a:t>
            </a:r>
            <a:r>
              <a:rPr lang="en-US" sz="2400" dirty="0"/>
              <a:t>students made the mistake of not doing uniform substitution of n, in the expansion of f(n).</a:t>
            </a:r>
          </a:p>
          <a:p>
            <a:pPr marL="0" indent="0">
              <a:buNone/>
            </a:pPr>
            <a:r>
              <a:rPr lang="en-US" sz="2400" dirty="0" smtClean="0"/>
              <a:t>For </a:t>
            </a:r>
            <a:r>
              <a:rPr lang="en-US" sz="2400" dirty="0"/>
              <a:t>example, if f(n) = 2f(n-1)+n^2 and we want to expand f(n-1) further, </a:t>
            </a:r>
          </a:p>
          <a:p>
            <a:pPr marL="0" indent="0">
              <a:buNone/>
            </a:pPr>
            <a:r>
              <a:rPr lang="en-US" sz="2400" dirty="0" smtClean="0"/>
              <a:t>f(n</a:t>
            </a:r>
            <a:r>
              <a:rPr lang="en-US" sz="2400" dirty="0"/>
              <a:t>) = 2 f(n-1)  +n^2 = 2[ 2f(n-1) + (n-1)^2] + n^2</a:t>
            </a:r>
          </a:p>
          <a:p>
            <a:pPr marL="0" indent="0">
              <a:buNone/>
            </a:pPr>
            <a:r>
              <a:rPr lang="en-US" sz="2400" dirty="0" smtClean="0"/>
              <a:t>Note </a:t>
            </a:r>
            <a:r>
              <a:rPr lang="en-US" sz="2400" dirty="0"/>
              <a:t>that in the expansion of f(n-1), we get (n-1)^2, not n^2.</a:t>
            </a:r>
          </a:p>
          <a:p>
            <a:pPr marL="0" indent="0">
              <a:buNone/>
            </a:pPr>
            <a:r>
              <a:rPr lang="en-US" sz="2400" dirty="0" smtClean="0"/>
              <a:t>This </a:t>
            </a:r>
            <a:r>
              <a:rPr lang="en-US" sz="2400" dirty="0"/>
              <a:t>is a common mistake.</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3</a:t>
            </a:fld>
            <a:endParaRPr lang="en-US">
              <a:solidFill>
                <a:prstClr val="black">
                  <a:tint val="75000"/>
                </a:prstClr>
              </a:solidFill>
            </a:endParaRPr>
          </a:p>
        </p:txBody>
      </p:sp>
    </p:spTree>
    <p:extLst>
      <p:ext uri="{BB962C8B-B14F-4D97-AF65-F5344CB8AC3E}">
        <p14:creationId xmlns:p14="http://schemas.microsoft.com/office/powerpoint/2010/main" val="5046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 in midterm 2</a:t>
            </a:r>
            <a:endParaRPr lang="en-US" dirty="0"/>
          </a:p>
        </p:txBody>
      </p:sp>
      <p:sp>
        <p:nvSpPr>
          <p:cNvPr id="3" name="Content Placeholder 2"/>
          <p:cNvSpPr>
            <a:spLocks noGrp="1"/>
          </p:cNvSpPr>
          <p:nvPr>
            <p:ph idx="1"/>
          </p:nvPr>
        </p:nvSpPr>
        <p:spPr/>
        <p:txBody>
          <a:bodyPr>
            <a:normAutofit/>
          </a:bodyPr>
          <a:lstStyle/>
          <a:p>
            <a:r>
              <a:rPr lang="en-US" dirty="0"/>
              <a:t>Problem 3(b): Proving 1-1 ness</a:t>
            </a:r>
          </a:p>
          <a:p>
            <a:pPr marL="0" indent="0">
              <a:buNone/>
            </a:pPr>
            <a:endParaRPr lang="en-US" sz="2600" dirty="0" smtClean="0"/>
          </a:p>
          <a:p>
            <a:pPr marL="0" indent="0">
              <a:buNone/>
            </a:pPr>
            <a:r>
              <a:rPr lang="en-US" sz="2600" dirty="0" smtClean="0"/>
              <a:t>Many </a:t>
            </a:r>
            <a:r>
              <a:rPr lang="en-US" sz="2600" dirty="0"/>
              <a:t>students argue in words why the function is 1-1. </a:t>
            </a:r>
          </a:p>
          <a:p>
            <a:pPr marL="0" indent="0">
              <a:buNone/>
            </a:pPr>
            <a:r>
              <a:rPr lang="en-US" sz="2600" dirty="0" smtClean="0"/>
              <a:t>That’s </a:t>
            </a:r>
            <a:r>
              <a:rPr lang="en-US" sz="2600" dirty="0"/>
              <a:t>just not acceptable… you need to give a formal proof.</a:t>
            </a:r>
          </a:p>
          <a:p>
            <a:pPr marL="0" indent="0">
              <a:buNone/>
            </a:pPr>
            <a:r>
              <a:rPr lang="en-US" sz="2600" dirty="0"/>
              <a:t>Many students try to prove 1-1 by showing </a:t>
            </a:r>
            <a:r>
              <a:rPr lang="en-US" sz="2600" dirty="0" smtClean="0"/>
              <a:t>that</a:t>
            </a:r>
            <a:br>
              <a:rPr lang="en-US" sz="2600" dirty="0" smtClean="0"/>
            </a:br>
            <a:r>
              <a:rPr lang="en-US" sz="2600" dirty="0" smtClean="0"/>
              <a:t>            </a:t>
            </a:r>
            <a:r>
              <a:rPr lang="en-US" sz="2600" dirty="0"/>
              <a:t>if (x1,y1) \not = (x2, y2), </a:t>
            </a:r>
            <a:r>
              <a:rPr lang="en-US" sz="2600" dirty="0" smtClean="0"/>
              <a:t>then f(x1,y1</a:t>
            </a:r>
            <a:r>
              <a:rPr lang="en-US" sz="2600" dirty="0"/>
              <a:t>)\not=f(x2,y2). But this is typically harder to show.</a:t>
            </a:r>
          </a:p>
          <a:p>
            <a:pPr marL="0" indent="0">
              <a:buNone/>
            </a:pPr>
            <a:r>
              <a:rPr lang="en-US" sz="2600" dirty="0"/>
              <a:t>It’s easier to show the contrapositive</a:t>
            </a:r>
            <a:r>
              <a:rPr lang="en-US" sz="2600" dirty="0" smtClean="0"/>
              <a:t>:</a:t>
            </a:r>
            <a:br>
              <a:rPr lang="en-US" sz="2600" dirty="0" smtClean="0"/>
            </a:br>
            <a:r>
              <a:rPr lang="en-US" sz="2600" dirty="0" smtClean="0"/>
              <a:t>    </a:t>
            </a:r>
            <a:r>
              <a:rPr lang="en-US" sz="2600" dirty="0"/>
              <a:t>If f(x1,y1) = f(x2,y2</a:t>
            </a:r>
            <a:r>
              <a:rPr lang="en-US" sz="2600" dirty="0" smtClean="0"/>
              <a:t>), then x1=x2 and y1=y2.</a:t>
            </a:r>
          </a:p>
          <a:p>
            <a:pPr marL="0" indent="0">
              <a:buNone/>
            </a:pPr>
            <a:endParaRPr lang="en-US" sz="260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4</a:t>
            </a:fld>
            <a:endParaRPr lang="en-US">
              <a:solidFill>
                <a:prstClr val="black">
                  <a:tint val="75000"/>
                </a:prstClr>
              </a:solidFill>
            </a:endParaRPr>
          </a:p>
        </p:txBody>
      </p:sp>
    </p:spTree>
    <p:extLst>
      <p:ext uri="{BB962C8B-B14F-4D97-AF65-F5344CB8AC3E}">
        <p14:creationId xmlns:p14="http://schemas.microsoft.com/office/powerpoint/2010/main" val="427117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 in midterm 2</a:t>
            </a:r>
            <a:endParaRPr lang="en-US" dirty="0"/>
          </a:p>
        </p:txBody>
      </p:sp>
      <p:sp>
        <p:nvSpPr>
          <p:cNvPr id="3" name="Content Placeholder 2"/>
          <p:cNvSpPr>
            <a:spLocks noGrp="1"/>
          </p:cNvSpPr>
          <p:nvPr>
            <p:ph idx="1"/>
          </p:nvPr>
        </p:nvSpPr>
        <p:spPr>
          <a:xfrm>
            <a:off x="457200" y="990601"/>
            <a:ext cx="8229600" cy="5638799"/>
          </a:xfrm>
        </p:spPr>
        <p:txBody>
          <a:bodyPr>
            <a:normAutofit fontScale="77500" lnSpcReduction="20000"/>
          </a:bodyPr>
          <a:lstStyle/>
          <a:p>
            <a:pPr marL="0" indent="0">
              <a:buNone/>
            </a:pPr>
            <a:r>
              <a:rPr lang="en-US" dirty="0"/>
              <a:t>Problem 5:</a:t>
            </a:r>
          </a:p>
          <a:p>
            <a:pPr lvl="0"/>
            <a:r>
              <a:rPr lang="en-US" dirty="0"/>
              <a:t>Some students miss the case where two minimal graphs each can be l-colored , but the constructed graph still needs 2-colors.. </a:t>
            </a:r>
          </a:p>
          <a:p>
            <a:pPr lvl="0"/>
            <a:r>
              <a:rPr lang="en-US" dirty="0"/>
              <a:t>Some people only prove very  specific cases! (like when the graphs are cycles!), and do not pure the general case. </a:t>
            </a:r>
          </a:p>
          <a:p>
            <a:pPr marL="0" indent="0">
              <a:buNone/>
            </a:pPr>
            <a:r>
              <a:rPr lang="en-US" dirty="0" smtClean="0"/>
              <a:t>     Lots </a:t>
            </a:r>
            <a:r>
              <a:rPr lang="en-US" dirty="0"/>
              <a:t>of points will be deducted for such answers (more </a:t>
            </a:r>
            <a:r>
              <a:rPr lang="en-US" dirty="0"/>
              <a:t> </a:t>
            </a:r>
            <a:r>
              <a:rPr lang="en-US" dirty="0" smtClean="0"/>
              <a:t>       	advanced </a:t>
            </a:r>
            <a:r>
              <a:rPr lang="en-US" dirty="0"/>
              <a:t>courses can give 0—so it’s good to stop </a:t>
            </a:r>
            <a:r>
              <a:rPr lang="en-US" dirty="0" smtClean="0"/>
              <a:t>this 	habit).</a:t>
            </a:r>
            <a:endParaRPr lang="en-US" dirty="0"/>
          </a:p>
          <a:p>
            <a:pPr lvl="0"/>
            <a:r>
              <a:rPr lang="en-US" dirty="0"/>
              <a:t>Some people had no explanation as to why their answer was correct (i.e., why the chromatic number of the combined graph is what they claimed).</a:t>
            </a:r>
          </a:p>
          <a:p>
            <a:pPr marL="0" indent="0">
              <a:buNone/>
            </a:pPr>
            <a:r>
              <a:rPr lang="en-US" dirty="0" smtClean="0"/>
              <a:t>     In </a:t>
            </a:r>
            <a:r>
              <a:rPr lang="en-US" dirty="0"/>
              <a:t>fact, to show the chromatic number is something, you </a:t>
            </a:r>
            <a:r>
              <a:rPr lang="en-US" dirty="0" smtClean="0"/>
              <a:t/>
            </a:r>
            <a:br>
              <a:rPr lang="en-US" dirty="0" smtClean="0"/>
            </a:br>
            <a:r>
              <a:rPr lang="en-US" dirty="0" smtClean="0"/>
              <a:t>     need </a:t>
            </a:r>
            <a:r>
              <a:rPr lang="en-US" dirty="0"/>
              <a:t>to prove that it is an upper bound *</a:t>
            </a:r>
            <a:r>
              <a:rPr lang="en-US" b="1" dirty="0"/>
              <a:t>and</a:t>
            </a:r>
            <a:r>
              <a:rPr lang="en-US" dirty="0"/>
              <a:t>* a </a:t>
            </a:r>
            <a:endParaRPr lang="en-US" dirty="0" smtClean="0"/>
          </a:p>
          <a:p>
            <a:pPr marL="0" indent="0">
              <a:buNone/>
            </a:pPr>
            <a:r>
              <a:rPr lang="en-US" dirty="0"/>
              <a:t>  </a:t>
            </a:r>
            <a:r>
              <a:rPr lang="en-US" dirty="0" smtClean="0"/>
              <a:t>   lower </a:t>
            </a:r>
            <a:r>
              <a:rPr lang="en-US" dirty="0"/>
              <a:t>bound.</a:t>
            </a:r>
          </a:p>
          <a:p>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5</a:t>
            </a:fld>
            <a:endParaRPr lang="en-US">
              <a:solidFill>
                <a:prstClr val="black">
                  <a:tint val="75000"/>
                </a:prstClr>
              </a:solidFill>
            </a:endParaRPr>
          </a:p>
        </p:txBody>
      </p:sp>
    </p:spTree>
    <p:extLst>
      <p:ext uri="{BB962C8B-B14F-4D97-AF65-F5344CB8AC3E}">
        <p14:creationId xmlns:p14="http://schemas.microsoft.com/office/powerpoint/2010/main" val="4271177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errors in midterm 2</a:t>
            </a:r>
            <a:endParaRPr lang="en-US" dirty="0"/>
          </a:p>
        </p:txBody>
      </p:sp>
      <p:sp>
        <p:nvSpPr>
          <p:cNvPr id="3" name="Content Placeholder 2"/>
          <p:cNvSpPr>
            <a:spLocks noGrp="1"/>
          </p:cNvSpPr>
          <p:nvPr>
            <p:ph idx="1"/>
          </p:nvPr>
        </p:nvSpPr>
        <p:spPr/>
        <p:txBody>
          <a:bodyPr>
            <a:noAutofit/>
          </a:bodyPr>
          <a:lstStyle/>
          <a:p>
            <a:pPr marL="0" indent="0">
              <a:buNone/>
            </a:pPr>
            <a:r>
              <a:rPr lang="en-US" sz="2000" dirty="0"/>
              <a:t>Problem 6:</a:t>
            </a:r>
          </a:p>
          <a:p>
            <a:pPr marL="0" indent="0">
              <a:buNone/>
            </a:pPr>
            <a:r>
              <a:rPr lang="en-US" sz="2000" dirty="0"/>
              <a:t>1. Base case </a:t>
            </a:r>
            <a:r>
              <a:rPr lang="en-US" sz="2000" dirty="0" smtClean="0"/>
              <a:t>error.</a:t>
            </a:r>
            <a:br>
              <a:rPr lang="en-US" sz="2000" dirty="0" smtClean="0"/>
            </a:br>
            <a:r>
              <a:rPr lang="en-US" sz="2000" dirty="0" smtClean="0"/>
              <a:t>    As </a:t>
            </a:r>
            <a:r>
              <a:rPr lang="en-US" sz="2000" dirty="0"/>
              <a:t>the problem is given by recursive definition, the base case should be </a:t>
            </a:r>
            <a:r>
              <a:rPr lang="en-US" sz="2000" dirty="0" smtClean="0"/>
              <a:t/>
            </a:r>
            <a:br>
              <a:rPr lang="en-US" sz="2000" dirty="0" smtClean="0"/>
            </a:br>
            <a:r>
              <a:rPr lang="en-US" sz="2000" dirty="0" smtClean="0"/>
              <a:t>    F0,F1</a:t>
            </a:r>
            <a:r>
              <a:rPr lang="en-US" sz="2000" dirty="0"/>
              <a:t>. </a:t>
            </a:r>
            <a:r>
              <a:rPr lang="en-US" sz="2000" dirty="0" smtClean="0"/>
              <a:t>  Some </a:t>
            </a:r>
            <a:r>
              <a:rPr lang="en-US" sz="2000" dirty="0"/>
              <a:t>students skip these two and take F2 as base case</a:t>
            </a:r>
            <a:r>
              <a:rPr lang="en-US" sz="2000" dirty="0" smtClean="0"/>
              <a:t>.</a:t>
            </a:r>
            <a:br>
              <a:rPr lang="en-US" sz="2000" dirty="0" smtClean="0"/>
            </a:br>
            <a:r>
              <a:rPr lang="en-US" sz="2000" dirty="0" smtClean="0"/>
              <a:t>    </a:t>
            </a:r>
            <a:r>
              <a:rPr lang="en-US" sz="2000" dirty="0"/>
              <a:t>Very few students give F1 and F2 as base cases.</a:t>
            </a:r>
          </a:p>
          <a:p>
            <a:pPr marL="0" indent="0">
              <a:buNone/>
            </a:pPr>
            <a:r>
              <a:rPr lang="en-US" sz="2000" dirty="0"/>
              <a:t> </a:t>
            </a:r>
          </a:p>
          <a:p>
            <a:pPr marL="0" indent="0">
              <a:buNone/>
            </a:pPr>
            <a:r>
              <a:rPr lang="en-US" sz="2000" dirty="0"/>
              <a:t>2. IH error.</a:t>
            </a:r>
          </a:p>
          <a:p>
            <a:pPr marL="0" indent="0">
              <a:buNone/>
            </a:pPr>
            <a:r>
              <a:rPr lang="en-US" sz="2000" dirty="0"/>
              <a:t> </a:t>
            </a:r>
            <a:r>
              <a:rPr lang="en-US" sz="2000" dirty="0" smtClean="0"/>
              <a:t>   In </a:t>
            </a:r>
            <a:r>
              <a:rPr lang="en-US" sz="2000" dirty="0"/>
              <a:t>the IH part, one typical error is supposing for all n&gt;=2 the claim hold, </a:t>
            </a:r>
            <a:r>
              <a:rPr lang="en-US" sz="2000" dirty="0" smtClean="0"/>
              <a:t> </a:t>
            </a:r>
            <a:br>
              <a:rPr lang="en-US" sz="2000" dirty="0" smtClean="0"/>
            </a:br>
            <a:r>
              <a:rPr lang="en-US" sz="2000" dirty="0" smtClean="0"/>
              <a:t>       which directly </a:t>
            </a:r>
            <a:r>
              <a:rPr lang="en-US" sz="2000" dirty="0"/>
              <a:t>covers all cases.</a:t>
            </a:r>
          </a:p>
          <a:p>
            <a:pPr marL="0" indent="0">
              <a:buNone/>
            </a:pPr>
            <a:r>
              <a:rPr lang="en-US" sz="2000" dirty="0"/>
              <a:t> </a:t>
            </a:r>
            <a:r>
              <a:rPr lang="en-US" sz="2000" dirty="0" smtClean="0"/>
              <a:t>   Also</a:t>
            </a:r>
            <a:r>
              <a:rPr lang="en-US" sz="2000" dirty="0"/>
              <a:t>, most of the students didn't give the range for k  (which the book is </a:t>
            </a:r>
            <a:r>
              <a:rPr lang="en-US" sz="2000" dirty="0" smtClean="0"/>
              <a:t/>
            </a:r>
            <a:br>
              <a:rPr lang="en-US" sz="2000" dirty="0" smtClean="0"/>
            </a:br>
            <a:r>
              <a:rPr lang="en-US" sz="2000" dirty="0" smtClean="0"/>
              <a:t>       missing too</a:t>
            </a:r>
            <a:r>
              <a:rPr lang="en-US" sz="2000" dirty="0"/>
              <a:t>). I write that on most of their papers.</a:t>
            </a:r>
          </a:p>
          <a:p>
            <a:pPr marL="0" indent="0">
              <a:buNone/>
            </a:pPr>
            <a:r>
              <a:rPr lang="en-US" sz="2000" dirty="0"/>
              <a:t> </a:t>
            </a:r>
            <a:endParaRPr lang="en-US" sz="2000" dirty="0" smtClean="0"/>
          </a:p>
          <a:p>
            <a:pPr marL="0" indent="0">
              <a:buNone/>
            </a:pPr>
            <a:r>
              <a:rPr lang="en-US" sz="2000" dirty="0" smtClean="0"/>
              <a:t>3. Missing edge cases: </a:t>
            </a:r>
            <a:r>
              <a:rPr lang="en-US" sz="2000" dirty="0"/>
              <a:t>most common error is missing some edge </a:t>
            </a:r>
            <a:r>
              <a:rPr lang="en-US" sz="2000" dirty="0" smtClean="0"/>
              <a:t>cases, e.g.,: </a:t>
            </a:r>
            <a:r>
              <a:rPr lang="en-US" sz="2000" dirty="0"/>
              <a:t>a) In IH assume from 0 to k-1, but in IS try to prove F(k+1), which leaves F(k) </a:t>
            </a:r>
            <a:r>
              <a:rPr lang="en-US" sz="2000" dirty="0" smtClean="0"/>
              <a:t>	not </a:t>
            </a:r>
            <a:r>
              <a:rPr lang="en-US" sz="2000" dirty="0"/>
              <a:t>proved;</a:t>
            </a:r>
          </a:p>
          <a:p>
            <a:pPr marL="0" indent="0">
              <a:buNone/>
            </a:pPr>
            <a:r>
              <a:rPr lang="en-US" sz="2000" dirty="0" smtClean="0"/>
              <a:t>b</a:t>
            </a:r>
            <a:r>
              <a:rPr lang="en-US" sz="2000" dirty="0"/>
              <a:t>) In IH assume from 0 to k, k&gt;=2, in IS try to prove F(k+1), which leaves F(2) </a:t>
            </a:r>
            <a:r>
              <a:rPr lang="en-US" sz="2000" dirty="0" smtClean="0"/>
              <a:t/>
            </a:r>
            <a:br>
              <a:rPr lang="en-US" sz="2000" dirty="0" smtClean="0"/>
            </a:br>
            <a:r>
              <a:rPr lang="en-US" sz="2000" dirty="0" smtClean="0"/>
              <a:t>	not proved</a:t>
            </a:r>
            <a:endParaRPr lang="en-US" sz="2000"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6</a:t>
            </a:fld>
            <a:endParaRPr lang="en-US">
              <a:solidFill>
                <a:prstClr val="black">
                  <a:tint val="75000"/>
                </a:prstClr>
              </a:solidFill>
            </a:endParaRPr>
          </a:p>
        </p:txBody>
      </p:sp>
    </p:spTree>
    <p:extLst>
      <p:ext uri="{BB962C8B-B14F-4D97-AF65-F5344CB8AC3E}">
        <p14:creationId xmlns:p14="http://schemas.microsoft.com/office/powerpoint/2010/main" val="4271177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diagrams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Model set of valid actions and their effect on “world” state</a:t>
            </a:r>
          </a:p>
          <a:p>
            <a:pPr lvl="1"/>
            <a:r>
              <a:rPr lang="en-US" dirty="0" smtClean="0"/>
              <a:t>Nodes represent states</a:t>
            </a:r>
          </a:p>
          <a:p>
            <a:pPr lvl="1"/>
            <a:r>
              <a:rPr lang="en-US" dirty="0" smtClean="0"/>
              <a:t>Edges indicate that it is possible to transition from one state to another</a:t>
            </a:r>
          </a:p>
          <a:p>
            <a:pPr lvl="1"/>
            <a:r>
              <a:rPr lang="en-US" dirty="0" smtClean="0"/>
              <a:t>Labels on edges indicate how to transition</a:t>
            </a:r>
          </a:p>
          <a:p>
            <a:pPr marL="457200" lvl="1" indent="0">
              <a:buNone/>
            </a:pPr>
            <a:endParaRPr lang="en-US" dirty="0"/>
          </a:p>
          <a:p>
            <a:r>
              <a:rPr lang="en-US" dirty="0" smtClean="0"/>
              <a:t>Many applications</a:t>
            </a:r>
          </a:p>
          <a:p>
            <a:pPr lvl="1"/>
            <a:r>
              <a:rPr lang="en-US" dirty="0" smtClean="0"/>
              <a:t>Simple electronics</a:t>
            </a:r>
          </a:p>
          <a:p>
            <a:pPr lvl="1"/>
            <a:r>
              <a:rPr lang="en-US" dirty="0" smtClean="0"/>
              <a:t>Games, e.g., AI controls</a:t>
            </a:r>
          </a:p>
          <a:p>
            <a:pPr lvl="1"/>
            <a:r>
              <a:rPr lang="en-US" dirty="0" smtClean="0"/>
              <a:t>Probabilities over multiple turns</a:t>
            </a:r>
          </a:p>
          <a:p>
            <a:pPr lvl="1"/>
            <a:r>
              <a:rPr lang="en-US" dirty="0" smtClean="0"/>
              <a:t>Probabilistic inference for multiple variables (e.g., handwriting recognition)</a:t>
            </a:r>
          </a:p>
          <a:p>
            <a:pPr lvl="1"/>
            <a:r>
              <a:rPr lang="en-US" dirty="0" smtClean="0"/>
              <a:t>Planning in robotics</a:t>
            </a:r>
          </a:p>
          <a:p>
            <a:pPr lvl="1"/>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7</a:t>
            </a:fld>
            <a:endParaRPr lang="en-US">
              <a:solidFill>
                <a:prstClr val="black">
                  <a:tint val="75000"/>
                </a:prstClr>
              </a:solidFill>
            </a:endParaRPr>
          </a:p>
        </p:txBody>
      </p:sp>
    </p:spTree>
    <p:extLst>
      <p:ext uri="{BB962C8B-B14F-4D97-AF65-F5344CB8AC3E}">
        <p14:creationId xmlns:p14="http://schemas.microsoft.com/office/powerpoint/2010/main" val="2359359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diagrams</a:t>
            </a:r>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8</a:t>
            </a:fld>
            <a:endParaRPr lang="en-US">
              <a:solidFill>
                <a:prstClr val="black">
                  <a:tint val="75000"/>
                </a:prst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05000"/>
            <a:ext cx="7629525" cy="447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581400" y="1453634"/>
            <a:ext cx="723275" cy="369332"/>
          </a:xfrm>
          <a:prstGeom prst="rect">
            <a:avLst/>
          </a:prstGeom>
          <a:noFill/>
        </p:spPr>
        <p:txBody>
          <a:bodyPr wrap="none" rtlCol="0">
            <a:spAutoFit/>
          </a:bodyPr>
          <a:lstStyle/>
          <a:p>
            <a:r>
              <a:rPr lang="en-US" b="1" dirty="0" smtClean="0">
                <a:solidFill>
                  <a:srgbClr val="FF0000"/>
                </a:solidFill>
              </a:rPr>
              <a:t>state</a:t>
            </a:r>
            <a:endParaRPr lang="en-US" b="1" dirty="0">
              <a:solidFill>
                <a:srgbClr val="FF0000"/>
              </a:solidFill>
            </a:endParaRPr>
          </a:p>
        </p:txBody>
      </p:sp>
      <p:cxnSp>
        <p:nvCxnSpPr>
          <p:cNvPr id="7" name="Straight Arrow Connector 6"/>
          <p:cNvCxnSpPr/>
          <p:nvPr/>
        </p:nvCxnSpPr>
        <p:spPr>
          <a:xfrm flipH="1">
            <a:off x="3581400" y="1822966"/>
            <a:ext cx="361637" cy="23443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83417" y="2797237"/>
            <a:ext cx="864339" cy="369332"/>
          </a:xfrm>
          <a:prstGeom prst="rect">
            <a:avLst/>
          </a:prstGeom>
          <a:noFill/>
        </p:spPr>
        <p:txBody>
          <a:bodyPr wrap="none" rtlCol="0">
            <a:spAutoFit/>
          </a:bodyPr>
          <a:lstStyle/>
          <a:p>
            <a:r>
              <a:rPr lang="en-US" b="1" dirty="0" smtClean="0">
                <a:solidFill>
                  <a:srgbClr val="FF0000"/>
                </a:solidFill>
              </a:rPr>
              <a:t>action</a:t>
            </a:r>
            <a:endParaRPr lang="en-US" b="1" dirty="0">
              <a:solidFill>
                <a:srgbClr val="FF0000"/>
              </a:solidFill>
            </a:endParaRPr>
          </a:p>
        </p:txBody>
      </p:sp>
      <p:cxnSp>
        <p:nvCxnSpPr>
          <p:cNvPr id="10" name="Straight Arrow Connector 9"/>
          <p:cNvCxnSpPr/>
          <p:nvPr/>
        </p:nvCxnSpPr>
        <p:spPr>
          <a:xfrm flipH="1">
            <a:off x="3943038" y="2981903"/>
            <a:ext cx="640379" cy="11721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211520" y="1905000"/>
            <a:ext cx="1236236" cy="369332"/>
          </a:xfrm>
          <a:prstGeom prst="rect">
            <a:avLst/>
          </a:prstGeom>
          <a:noFill/>
        </p:spPr>
        <p:txBody>
          <a:bodyPr wrap="none" rtlCol="0">
            <a:spAutoFit/>
          </a:bodyPr>
          <a:lstStyle/>
          <a:p>
            <a:r>
              <a:rPr lang="en-US" b="1" dirty="0" smtClean="0">
                <a:solidFill>
                  <a:srgbClr val="FF0000"/>
                </a:solidFill>
              </a:rPr>
              <a:t>transition</a:t>
            </a:r>
            <a:endParaRPr lang="en-US" b="1" dirty="0">
              <a:solidFill>
                <a:srgbClr val="FF0000"/>
              </a:solidFill>
            </a:endParaRPr>
          </a:p>
        </p:txBody>
      </p:sp>
      <p:cxnSp>
        <p:nvCxnSpPr>
          <p:cNvPr id="12" name="Straight Arrow Connector 11"/>
          <p:cNvCxnSpPr/>
          <p:nvPr/>
        </p:nvCxnSpPr>
        <p:spPr>
          <a:xfrm flipH="1">
            <a:off x="3378539" y="2286000"/>
            <a:ext cx="832981" cy="51123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TextBox 2"/>
              <p:cNvSpPr txBox="1"/>
              <p:nvPr/>
            </p:nvSpPr>
            <p:spPr>
              <a:xfrm>
                <a:off x="5257800" y="5105400"/>
                <a:ext cx="2801986" cy="646331"/>
              </a:xfrm>
              <a:prstGeom prst="rect">
                <a:avLst/>
              </a:prstGeom>
              <a:noFill/>
            </p:spPr>
            <p:txBody>
              <a:bodyPr wrap="none" rtlCol="0">
                <a:spAutoFit/>
              </a:bodyPr>
              <a:lstStyle/>
              <a:p>
                <a:r>
                  <a:rPr lang="en-US" b="1" dirty="0" smtClean="0">
                    <a:latin typeface="Cambria Math"/>
                  </a:rPr>
                  <a:t>Transition function: </a:t>
                </a:r>
              </a:p>
              <a:p>
                <a:pPr/>
                <a14:m>
                  <m:oMathPara xmlns:m="http://schemas.openxmlformats.org/officeDocument/2006/math">
                    <m:oMathParaPr>
                      <m:jc m:val="centerGroup"/>
                    </m:oMathParaPr>
                    <m:oMath xmlns:m="http://schemas.openxmlformats.org/officeDocument/2006/math">
                      <m:d>
                        <m:dPr>
                          <m:ctrlPr>
                            <a:rPr lang="en-US" b="0" i="1" smtClean="0">
                              <a:latin typeface="Cambria Math"/>
                            </a:rPr>
                          </m:ctrlPr>
                        </m:dPr>
                        <m:e>
                          <m:r>
                            <m:rPr>
                              <m:sty m:val="p"/>
                            </m:rPr>
                            <a:rPr lang="en-US" b="0" i="0" smtClean="0">
                              <a:latin typeface="Cambria Math"/>
                            </a:rPr>
                            <m:t>dining</m:t>
                          </m:r>
                          <m:r>
                            <a:rPr lang="en-US" b="0" i="0" smtClean="0">
                              <a:latin typeface="Cambria Math"/>
                            </a:rPr>
                            <m:t> </m:t>
                          </m:r>
                          <m:r>
                            <m:rPr>
                              <m:sty m:val="p"/>
                            </m:rPr>
                            <a:rPr lang="en-US" b="0" i="0" smtClean="0">
                              <a:latin typeface="Cambria Math"/>
                            </a:rPr>
                            <m:t>rm</m:t>
                          </m:r>
                          <m:r>
                            <a:rPr lang="en-US" b="0" i="1" smtClean="0">
                              <a:latin typeface="Cambria Math"/>
                            </a:rPr>
                            <m:t>, </m:t>
                          </m:r>
                          <m:r>
                            <m:rPr>
                              <m:sty m:val="p"/>
                            </m:rPr>
                            <a:rPr lang="en-US" b="0" i="0" smtClean="0">
                              <a:latin typeface="Cambria Math"/>
                            </a:rPr>
                            <m:t>south</m:t>
                          </m:r>
                        </m:e>
                      </m:d>
                      <m:r>
                        <a:rPr lang="en-US" b="0" i="1" smtClean="0">
                          <a:latin typeface="Cambria Math"/>
                        </a:rPr>
                        <m:t>→</m:t>
                      </m:r>
                      <m:r>
                        <m:rPr>
                          <m:sty m:val="p"/>
                        </m:rPr>
                        <a:rPr lang="en-US" b="0" i="0" smtClean="0">
                          <a:latin typeface="Cambria Math"/>
                        </a:rPr>
                        <m:t>hall</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5257800" y="5105400"/>
                <a:ext cx="2801986" cy="646331"/>
              </a:xfrm>
              <a:prstGeom prst="rect">
                <a:avLst/>
              </a:prstGeom>
              <a:blipFill rotWithShape="1">
                <a:blip r:embed="rId3"/>
                <a:stretch>
                  <a:fillRect l="-1961" t="-5660" b="-6604"/>
                </a:stretch>
              </a:blipFill>
            </p:spPr>
            <p:txBody>
              <a:bodyPr/>
              <a:lstStyle/>
              <a:p>
                <a:r>
                  <a:rPr lang="en-US">
                    <a:noFill/>
                  </a:rPr>
                  <a:t> </a:t>
                </a:r>
              </a:p>
            </p:txBody>
          </p:sp>
        </mc:Fallback>
      </mc:AlternateContent>
    </p:spTree>
    <p:extLst>
      <p:ext uri="{BB962C8B-B14F-4D97-AF65-F5344CB8AC3E}">
        <p14:creationId xmlns:p14="http://schemas.microsoft.com/office/powerpoint/2010/main" val="4280398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example: traffic signal</a:t>
            </a:r>
            <a:endParaRPr lang="en-US" dirty="0"/>
          </a:p>
        </p:txBody>
      </p:sp>
      <p:sp>
        <p:nvSpPr>
          <p:cNvPr id="4" name="Slide Number Placeholder 3"/>
          <p:cNvSpPr>
            <a:spLocks noGrp="1"/>
          </p:cNvSpPr>
          <p:nvPr>
            <p:ph type="sldNum" sz="quarter" idx="12"/>
          </p:nvPr>
        </p:nvSpPr>
        <p:spPr/>
        <p:txBody>
          <a:bodyPr/>
          <a:lstStyle/>
          <a:p>
            <a:pPr>
              <a:defRPr/>
            </a:pPr>
            <a:fld id="{2DD8E536-C3BC-4AF8-BDAE-990257F1A017}" type="slidenum">
              <a:rPr lang="en-US" smtClean="0">
                <a:solidFill>
                  <a:prstClr val="black">
                    <a:tint val="75000"/>
                  </a:prstClr>
                </a:solidFill>
              </a:rPr>
              <a:pPr>
                <a:defRPr/>
              </a:pPr>
              <a:t>9</a:t>
            </a:fld>
            <a:endParaRPr lang="en-US">
              <a:solidFill>
                <a:prstClr val="black">
                  <a:tint val="75000"/>
                </a:prstClr>
              </a:solidFill>
            </a:endParaRPr>
          </a:p>
        </p:txBody>
      </p:sp>
      <p:sp>
        <p:nvSpPr>
          <p:cNvPr id="5" name="AutoShape 2" descr="data:image/jpeg;base64,/9j/4AAQSkZJRgABAQAAAQABAAD/2wCEAAkGBxMHERUREBQVFhMXGBYaFxcTFxcgGRwZHxUYGh4dHRgaKCwkHCMxHRoYITImJSkrMS4wFx82OD8sNygxLy0BCgoKDg0OGxAQGzIjHiUyLC4xMS0sLywrNyssLywwLzc3LzAsNCwsLywsNC8sNzcsLywvLCwsLCwsLC4sLi0tLP/AABEIAMgA0AMBEQACEQEDEQH/xAAcAAEAAgMBAQEAAAAAAAAAAAAABQgDBgcCBAH/xABBEAABAwIBBwgIBgEDBQEAAAABAAIDBBEGBRIhMTRRswdBUmFxc3SRExYiVIGTsdEUFSMyM6HBQnKCFzVTVZQI/8QAGwEBAAEFAQAAAAAAAAAAAAAAAAYBAgMEBQf/xAAwEQEAAgEDAgMGBAcAAAAAAAAAAQIDBAURITEScZEyQVFhobETFCPBIjNSgdHh8P/aAAwDAQACEQMRAD8A7igICAgICAgICAgICAgICAgICAgICAgICAgICAgwVdbHRDOmkZGN8jmtHmUHxesdH71T/Oj+6B6x0fvVP86P7oHrHR+9U/zo/ugesdH71T/Oj+6CQgnbUtDo3Nc06i0gg/EIMiAgwVdbHRDOmkZGN8jmtHmUHxesdH71T/Oj+6B6x0fvVP8AOj+6B6x0fvVP86P7oHrHR+9U/wA6P7oJCCdtS0Ojc1zTqLSCD8QgyICDBV1sdEM6aRkY3yOa0eZQfF6x0fvVP86P7oHrHR+9U/zo/ugesdH71T/Oj+6B6x0fvVP86P7oJCCdtS0Ojc1zTqLSCD8QgyICAg+fKFUKGKSV2kRsc8jqa0n/AAgpziTEE+Jah1RUvLnOJsLnNa2+hrRzAIIpBkigdN+1rnf7QT9Fba9a954ZsWnzZf5dJt5RM/Z+SROiNnAg9YIVYtE9pW5MWTHPF6zE/OOHhVY28ckeKpcPZQhja4+gnkZHIwn2buIaHW5iCRp3XQWrQfPlCqFDFJK7SI2OeR1NaT/hBTnEmIJ8S1DqipeXOcTYXOa1t9DWjmAQRSDPT0clV/Gx77dBpP0QeJ6d9ObPa5p3OBB/tBjQbxyR4qlw9lCGNrj6CeRkcjCfZu4hodbmIJGnddBatB8+UKoUMUkrtIjY55HU1pP+EFOcSYgnxLUOqKl5c5xNhc5rW30NaOYBBFIM9PRyVX8bHvt0Gk/RB4np305s9rmnc4EH+0GNBvHJHiqXD2UIY2uPoJ5GRyMJ9m7iGh1uYgkad10Fq0BAQReKNiqu4m4bkFMEGxZCyMHgSSi9/wBrf8lc7VaqYnwUTLYtipekajURzz2j95bCBm6AudzymUViscR2eZYmzCzgCNxVa2ms8wsy4ceWvgyREx82qZcyV+COcz9h/orraXUfiRxbu8/3zZ/ydoyYvYn6T/swlt9J4iDitW2jy5qCLxRsVV3E3Dcgpgg3jB+FmytFRUC99LGHVbed/UEG8NaGCwFgNQGpB4qKdtU0tkaHNPM4XCDm+L8OflBEkVzE42t0TuvuQfBhLb6TxEHFaguagi8UbFVdxNw3IKYIN4wfhZsrRUVAvfSxh1W3nf1BBvDWhgsBYDUBqQeKinbVNLZGhzTzOFwg5vi/Dn5QRJFcxONrdE7r7kHwYS2+k8RBxWoLmoCAgi8UbFVdxNw3IKaU8fpntbvIHmbK29vDWZZtPi/FzUx/1TEes8N/aM3QFH+716sRWOI7P1Fwg+XKcQmheD0SfLSsuC3hyRLQ3PDGbSZKz8Jn06tbwlt9J4iDitXdeULmoIvFGxVXcTcNyCm9DB+KlZHqznNb5uAQdpa0MAA0AaAOpB+oCCPxBTCrppWnoOPxAuPog5phLb6TxEHFaguagi8UbFVdxNw3IKb0MH4qVkerOc1vm4BB2lrQwADQBoA6kH6gII/EFMKumlaeg4/EC4+iDmmEtvpPEQcVqC5qAgIIvFGxVXcTcNyCmcUnonBw1gg+RVLRzEwyYsk48lbx3iYn0b9DIJmhzdRFwo/as1niXruHLXLjjJTtMcvaoyiD4cs1Ap4XHnIsO0rNp6ePJEOVvOpjT6O9p7zHEectfwlt9J4iDitXceXLmoIvFGxVXcTcNyCmlNMad7XjW1wcO0G6DtNNO2qY2Rhu1wBHYUGRAQROKq0UNLISdLgWt6yRb6XQc6wlt9J4iDitQXNQReKNiqu4m4bkFNKaY072vGtrg4doN0HaaadtUxsjDdrgCOwoMiAgicVVooaWQk6XAtb1ki30ug51hLb6TxEHFaguagICCLxRsVV3E3Dcgpgglsj5YNF7Dxdn9hamo0sZP4o7pDs++W0f6WSOafWP8tkhyjFMLh7fibfVc22DJXvCbYdz0maOa5I/vPH3Y6nKsVONLgTubpKrTT5L9oYdTvOj08c2vEz8I6y1bKmUXZQdc6GjUF1cGCMUcR3QLdN0ya/J4rdKx2j/AL3vpwlt9J4iDitWdy1zUEXijYqruJuG5BTBBsuFsUHJH6cgLoidFtbezeOpBvlLlynqxdkzPiQD5FBhyhiSmoQS6QOPRYbk+WhBzrEOXX5beHOGaxt81u7rJ5ygYS2+k8RBxWoLmoIvFGxVXcTcNyCmCDZcLYoOSP05AXRE6La29m8dSDfKXLlPVi7JmfEgHyKDDlDElNQgl0gceiw3J8tCDnWIcuvy28OcM1jb5rd3WTzlAwlt9J4iDitQXNQEBBF4o2Kq7ibhuQUwQEGeno5Kr+Nj326DSfog8T076c2e1zTucCD/AGgxoJbCW30niIOK1Bc1BF4o2Kq7ibhuQUwQEGeno5Kr+Nj326DSfog8T076c2e1zTucCD/aDGglsJbfSeIg4rUFzUEXijYqruJuG5BTBAQfZQ5Knyjf0EMsttfoo3Ot25oKw5dRhxfzLxXzmI+6sRM9mOsopaB2bNG+N26RrmnyKux5ceSOaWiY+U8kxMd3zrIolsJbfSeIg4rUFzUBAQReKNiqu4m4bkFMEG8YPws2VoqKgXvpYw6rbzv6gg3hrQwWAsBqA1IPFRTtqmlsjQ5p5nC4Qc3xfhz8oIkiuYnG1uid19yD4MJbfSeIg4rUFzUEXijYqruJuG5BTBBvGD8LNlaKioF76WMOq287+oIN4a0MFgLAagNSDxUU7appbI0OaeZwuEHN8X4c/KCJIrmJxtbondfcg+DCW30niIOK1Bc1BF4o2Kq7ibhuQUwQdj5KuTaOpjbW1zc4O0xRHVbpv335h8T1Qzfd9vS86fTzxx3n9obGLF75dkjjEQDWgBo0AAWAHUAoba02nme7ZYa+hiyiwxzsbIw62vAI/tX4s2TFbx45mJ+SkxE91f8AlUwCMLuE9Pc0zzax0mN24nnB02PVbcvQdj3n85WceX24+sf6amXH4esdmqYS2+k8RBxWqQsS5qAgIIvFGxVXcTcNyCm9DB+KlZHqznNb5uAQdpa0MAA0AaAOpB+oCCPxBTCrppWnoOPxAuPog5phLb6TxEHFaguagi8UbFVdxNw3IKb0MH4qVkerOc1vm4BB2lrQwADQBoA6kH6gII/EFMKumlaeg4/EC4+iDmmEtvpPEQcVqC5qCLxRsVV3E3Dcgp5kej/MaiGAm3pJI2X3Zzw2/wDaw6jL+Fhvk/piZ9I5ViOZ4W7ijETQ1os0AAAagBoAXkFrTaeZ7ug9KgIILHVA3KWT6mN3/ie4X5i0ZwPmFv7XmnDq8do+MR69Fl45rKtOEtvpPEQcVq9XaK5qAgIIvFGxVXcTcNyCmlNMad7XjW1wcO0G6DtNNO2qY2Rhu1wBHYUGRAQROKq0UNLISdLgWt6yRb6XQc6wlt9J4iDitQXNQReKNiqu4m4bkFNKaY072vGtrg4doN0HaaadtUxsjDdrgCOwoMiAgicVVooaWQk6XAtb1ki30ug51hLb6TxEHFaguagi8UbFVdxNw3IKcZPqjQSxzN/dG9rx2tcCPoseXHGTHak9piY9VYnieVucnVrMoxMmiN2SNDmnqIuvIc2K2LJOO/eJ4b8TzHL6FjVEGr8pWWG5GybO8mzntMbBvc8EW8rn4LqbNpp1GspWO0TzPlDHkniqumEtvpPEQcVq9SaS5qAgIIvFGxVXcTcNyCmCDZcLYoOSP05AXRE6La29m8dSDfKXLlPVi7JmfEgHyKDDlDElNQgl0gceiw3J8tCDnWIcuvy28OcM1jb5rd3WTzlAwlt9J4iDitQXNQReKNiqu4m4bkFMEGy4WxQckfpyAuiJ0W1t7N46kG+UuXKerF2TM+JAPkUGHKGJKahBLpA49FhuT5aEHOsQ5dflt4c4ZrG3zW7usnnKBhLb6TxEHFaguagi8UbFVdxNw3IKYIOg8m/KQ7C4/D1DTJTE3Fv3Rk6yBzjq8tyj287HXWfq454v9J/wy48vh6T2drybjKgyk3Ojqoexzw0jtDrFQnNterwzxbHP9o5+zZi9Z975MucoGT8jNJfOx7hqZCQ5x7LaPMrLptm1monitJiPjPSFJyVhwXHeM5cYTB7xmRMuI4wb2va5J5ybDyU+2va8egx+GvW095/73NW95tKOwlt9J4iDitXUWLmoCAgi8UbFVdxNw3IKYICDPT0clV/Gx77dBpP0QeJ6d9ObPa5p3OBB/tBjQS2EtvpPEQcVqC5qCLxRsVV3E3DcgpggIPopqGWr/ije+2vMa4/RY75cdPbtEec8MWTPix+3aI85iHiopn0ptIxzDue0g+RVaXreOazz5LqZKZI5pMTHynliV69LYS2+k8RBxWoLmoIvFGxVXcTcNyCmCAgz09HJVfxse+3QaT9EHienfTmz2uadzgQf7QY0EthLb6TxEHFaguagICCLxRsVV3E3Dcgpgg3jB+FmytFRUC99LGHVbed/UEG8NaGCwFgNQGpB4qKdtU0tkaHNPM4XCDm+L8OflBEkVzE42t0TuvuQfBhLb6TxEHFaguagi8UbFVdxNw3IKYIOhYGwc2ZgqakXvpjjOq3Sdv6go9ue52racWKfOUV3jeLVtODBPHHef2h0JjBGAAAANQGpR6ZmZ5lFJmZnmWOqpWVjSyRrXNOsOFwrqZLUnxVniV+PLfHbxUnifk5XjjC35I4Sw3MLja3QO6+48ylW2bh+YjwX9qPqm2z7r+aiceT24+sInCW30niIOK1dZ3FzUEXijYqruJuG5BTBBvGD8LNlaKioF76WMOq287+oIN4a0MFgLAagNSDxUU7appbI0OaeZwuEHN8X4c/KCJIrmJxtbondfcg+DCW30niIOK1Bc1AQEEXijYqruJuG5BTehg/FSsj1Zzmt83AIO0taGAAaANAHUg/UBBH4gphV00rT0HH4gXH0Qc0wlt9J4iDitQXNQReKNiqu4m4bkFOMn0/4uWOO9s97W37XAf5WPLfwY7X+ETPoxZ8n4eK1/hEz6Q74xgjAAFgBYAblAZmZnmXl8zMzzL0qKCCLxNSispJmO6Dj8QLj6La0WSceelo+P3bu35Zxamlo+MfXo5HhLb6TxEHFapy9JXNQReKNiqu4m4bkFN6GD8VKyPVnOa3zcAg7S1oYABoA0AdSD9QEEfiCmFXTStPQcfiBcfRBzTCW30niIOK1Bc1AQEEXijYqruJuG5BTSmmNO9rxra4OHaDdB2mmnbVMbIw3a4AjsKDIgIInFVaKGlkJOlwLW9ZIt9LoOdYS2+k8RBxWoLmoIvFGxVXcTcNyCmtLOaV7ZG62ua4doN1ZekXrNZ9/RZkpGSk0ntMTHq73SVLaxjZGG7XAEHqKgWSk0tNbd4eYZcdsd5pbvHRmVjGIITGOUBk6jlcTpcCxvWXC30ufgt3bsM5dRWPh19HR2rTzm1VIjtHWfKHKsJbfSeIg4rVNnoq5qCLxRsVV3E3DcgppTTGne141tcHDtBug7TTTtqmNkYbtcAR2FBkQEETiqtFDSyEnS4FreskW+l0HOsJbfSeIg4rUFzUBAQReKNiqu4m4bkFMEGy4WxQckfpyAuiJ0W1t7N46kG+UuXKerF2TM+JAPkUGHKGJKahBLpA49FhuT5aEHOsQ5dflt4c4ZrG3zW7usnnKBhEXr6TxEHFaguagi8UbFVdxNw3IKYINswfjA5E/SlBdCTotrZvtvHUuTuG2RqP46dLfdw912eNV+pjni/0l0ajxDS1guyaP/k4A+RUcyaLPjni1J+6JZdv1OKeLUn05+zBlLFVLk4Eula49GMhxPloV+HbtRlnpXjz6Mmn2rVZp4inEfGekOXYnxE/EEgc4ZrG3zGX1X1knnKlOi0VNLTiOsz3lNNu26mjpxHWZ7yx4RF6+k8RBxWrddFc1BF4o2Kq7ibhuQUwQbLhbFByR+nIC6InRbW3s3jqQb5S5cp6sXZMz4kA+RQYcoYkpqEEukDj0WG5PloQc6xDl1+W3hzhmsbfNbu6yecoGERevpPEQcVqC5qAgIPE8Qna5jhdrgQRvBFigq1jLkursPzOEUMk8FyWSRNLjm30BzW6Qd+iyDWvVit90qfkS/ZA9WK33Sp+RL9kD1YrfdKn5Ev2QPViu9zqfkS/ZB0jkk5MqmSqjrKyN0MUTg9rZBZ73jS32TpAB06bakFhUHieITtcxwu1wII3gixQVaxlyXV2H5nCKGSeC5LJImlxzb6A5rdIO/RZBrXqxW+6VPyJfsgerFb7pU/Il+yB6sVvulT8iX7IHqxXe51PyJfsg6RyScmVTJVR1lZG6GKJwe1sgs97xpb7J0gA6dNtSCwqDxPEJ2uY4Xa4EEbwRYoKtYy5Lq7D8zhFDJPBclkkTS45t9Ac1ukHfosg1r1YrfdKn5Ev2QPVit90qfkS/ZA9WK33Sp+RL9kD1Yrvc6n5Ev2QdI5JOTKpkqo6ysjdDFE4Pa2QWe940t9k6QAdOm2pBYVAQEBAQEBAQEBAQEBAQEBAQEBAQEBAQEBAQEBAQEBAQEHOuUTlWiwdMyCOIVMhDjIBLm+j1ZoPsuuT7WjRaw3oOioCAgICAg5FjflrZked1NQwtmcwlr5HuOZnA2LWtbpdp57j4oI3IvLu5s3o8oUojZexdEXZzO2N2k/Aj4oO108zalrXsIc1wBaRqIIuCEGRAQEBAQcfxhy2tydO6noIBOWuzTI9xzS69rMa3S7Tz3CD4cgcu5dMI8oUwjYTYviLrs/3Mdcn4G/UUHbI5BKA5pBBAII1EHUQg9ICAgICAgINH5SMG1WLDEKasdTsYHh7QX2fcttcNIBtY696CuuOsLOwfVGlfIJCGNdnNBA9q+ix7EFwkBAQEBBhrA50bxH+/Ndm36VjbT2oORckvJjU4ZrXVNa2MhsZEZY8Os8kabW0ezfSgj/8A9LMiBoyLenPpb2tf0fsWv/yvb/kg6HyRl5yPSZ+vM0f7c42/pBuCAgICDBXRulie2M5ry1waTqDi0gHR1oOacmXJm/BE8lTUywvvHmtLQRm3cLm7rW0C3xQaJy61UOXsowR0WbNN6MMeYbOznF3stuNZAv5oO84XoX5No6eGU3fHFG13aGgEf4QSiAgICAgICAgrJy//APd3dzF9Cgs2gICAgICDnvKRyoQ4QvDEBNVkfsv7LLjQXn+80aT1IOdYQwFWcok/5jlR7xA4g6dDpG8zWD/Qzr8td0Fg6eFtM1rGANa0ANA1AAWACDIgICAg8yPEQLnEBoBJJNgANZJ5kENlNlLi2nmpGzsc2Rma/wBBIxzgCdfPbVzhBwDH2D5uS6ogqaOpeWvL8x1rPaW5t2utocCDuF7HRvDvmBsuHEdBBVOAD3t9oDVnA2NviEE8gICAgICAgIK7cuOQKvKOVXSQU08rPRRDOjikc24BuLtFkFiUBAQEBB82Up3UsMkjGlzmMe5rQCS4hpIAA0m5FkFToMjZSbUiqloKmZ+eZHCWmlLXOJv7Qtp06bIOg/8AUXEP/r3/APyToOvYLyhPlSiimq2GOdwOewsc0g3P+l2kIJtAQEBBhrKZtZG+J/7Xtc11tzgQf6KCtdPHlHkdrHyei9JE4FmeWu9FI292nOH7XdR1adaDFl3K2UeV2eJkVP7Mdw0MvmMzs3Oc+Q6OYeWhBYnCeRRh2jhpQc70bAC7e7WT53QSyAgICAgICAgICAgICAgICAgICAgICAgICAgICAgICAgICAgICAgICAgICAgICAgICAgICAgICD//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0" name="Picture 4" descr="http://upload.wikimedia.org/wikipedia/commons/2/26/Traffic_lights_3_stat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1219200"/>
            <a:ext cx="247650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t3.gstatic.com/images?q=tbn:ANd9GcSGTA21EIJ5iiP3WiXZwppf1jyCT36Maxh5FMq07kUJOvSNYUm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219200"/>
            <a:ext cx="3290207" cy="3246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42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139806</TotalTime>
  <Words>906</Words>
  <Application>Microsoft Office PowerPoint</Application>
  <PresentationFormat>On-screen Show (4:3)</PresentationFormat>
  <Paragraphs>102</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2_Office Theme</vt:lpstr>
      <vt:lpstr>PowerPoint Presentation</vt:lpstr>
      <vt:lpstr>Midterm 3: Dec 3 in class</vt:lpstr>
      <vt:lpstr>Common errors in midterm 2</vt:lpstr>
      <vt:lpstr>Common errors in midterm 2</vt:lpstr>
      <vt:lpstr>Common errors in midterm 2</vt:lpstr>
      <vt:lpstr>Common errors in midterm 2</vt:lpstr>
      <vt:lpstr>State diagrams </vt:lpstr>
      <vt:lpstr>State diagrams</vt:lpstr>
      <vt:lpstr>Simple example: traffic signal</vt:lpstr>
      <vt:lpstr>Transition functions and state diagrams</vt:lpstr>
      <vt:lpstr>Transition functions and state diagrams</vt:lpstr>
      <vt:lpstr>Making a NAND diagram</vt:lpstr>
      <vt:lpstr>Frogger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Derek Hoiem</dc:creator>
  <cp:lastModifiedBy>madhu</cp:lastModifiedBy>
  <cp:revision>395</cp:revision>
  <cp:lastPrinted>2013-04-18T14:22:27Z</cp:lastPrinted>
  <dcterms:created xsi:type="dcterms:W3CDTF">2009-12-16T02:55:56Z</dcterms:created>
  <dcterms:modified xsi:type="dcterms:W3CDTF">2013-11-21T16:56:16Z</dcterms:modified>
</cp:coreProperties>
</file>